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"/>
  </p:notesMasterIdLst>
  <p:sldIdLst>
    <p:sldId id="384" r:id="rId2"/>
    <p:sldId id="394" r:id="rId3"/>
    <p:sldId id="395" r:id="rId4"/>
    <p:sldId id="375" r:id="rId5"/>
  </p:sldIdLst>
  <p:sldSz cx="9144000" cy="6858000" type="screen4x3"/>
  <p:notesSz cx="7010400" cy="9296400"/>
  <p:defaultTextStyle>
    <a:defPPr>
      <a:defRPr lang="en-US"/>
    </a:defPPr>
    <a:lvl1pPr marL="0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178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347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520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692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865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1037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6212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1382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  <p15:guide id="3" pos="528">
          <p15:clr>
            <a:srgbClr val="A4A3A4"/>
          </p15:clr>
        </p15:guide>
        <p15:guide id="4" pos="5472">
          <p15:clr>
            <a:srgbClr val="A4A3A4"/>
          </p15:clr>
        </p15:guide>
        <p15:guide id="5" pos="3072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pos="2448">
          <p15:clr>
            <a:srgbClr val="A4A3A4"/>
          </p15:clr>
        </p15:guide>
        <p15:guide id="8" pos="240">
          <p15:clr>
            <a:srgbClr val="A4A3A4"/>
          </p15:clr>
        </p15:guide>
        <p15:guide id="9" orient="horz" pos="3168">
          <p15:clr>
            <a:srgbClr val="A4A3A4"/>
          </p15:clr>
        </p15:guide>
        <p15:guide id="10" orient="horz" pos="1488">
          <p15:clr>
            <a:srgbClr val="A4A3A4"/>
          </p15:clr>
        </p15:guide>
        <p15:guide id="11" pos="2880">
          <p15:clr>
            <a:srgbClr val="A4A3A4"/>
          </p15:clr>
        </p15:guide>
        <p15:guide id="12" pos="432">
          <p15:clr>
            <a:srgbClr val="A4A3A4"/>
          </p15:clr>
        </p15:guide>
        <p15:guide id="13" pos="3120">
          <p15:clr>
            <a:srgbClr val="A4A3A4"/>
          </p15:clr>
        </p15:guide>
        <p15:guide id="14" orient="horz" pos="32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Murdock" initials="SM" lastIdx="4" clrIdx="0">
    <p:extLst/>
  </p:cmAuthor>
  <p:cmAuthor id="2" name="Mary Ellen Motyl" initials="M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33CC"/>
    <a:srgbClr val="1CADE4"/>
    <a:srgbClr val="008000"/>
    <a:srgbClr val="3399FF"/>
    <a:srgbClr val="FBDA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3" autoAdjust="0"/>
  </p:normalViewPr>
  <p:slideViewPr>
    <p:cSldViewPr>
      <p:cViewPr varScale="1">
        <p:scale>
          <a:sx n="58" d="100"/>
          <a:sy n="58" d="100"/>
        </p:scale>
        <p:origin x="1454" y="41"/>
      </p:cViewPr>
      <p:guideLst>
        <p:guide orient="horz" pos="2160"/>
        <p:guide pos="2928"/>
        <p:guide pos="528"/>
        <p:guide pos="5472"/>
        <p:guide pos="3072"/>
        <p:guide orient="horz" pos="1872"/>
        <p:guide pos="2448"/>
        <p:guide pos="240"/>
        <p:guide orient="horz" pos="3168"/>
        <p:guide orient="horz" pos="1488"/>
        <p:guide pos="2880"/>
        <p:guide pos="432"/>
        <p:guide pos="3120"/>
        <p:guide orient="horz"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33B6-4536-4DCE-B51E-245BC1502B9F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45DB-BFF4-48AD-AC19-FDCDBA19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8257-2AA1-4C7B-B950-176DAF2B89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16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715494" y="2786628"/>
            <a:ext cx="6012873" cy="1143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8391" y="2862233"/>
            <a:ext cx="5706064" cy="974116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r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800147" y="3952041"/>
            <a:ext cx="2840182" cy="336176"/>
          </a:xfrm>
          <a:prstGeom prst="rect">
            <a:avLst/>
          </a:prstGeom>
        </p:spPr>
        <p:txBody>
          <a:bodyPr lIns="81626" tIns="40811" rIns="81626" bIns="40811" anchor="ctr"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Month, Year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67794" y="5177117"/>
            <a:ext cx="3560573" cy="10354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1" spcCol="163227" rtlCol="0" anchor="t"/>
          <a:lstStyle/>
          <a:p>
            <a:pPr algn="ctr" defTabSz="909326"/>
            <a:r>
              <a:rPr lang="en-US" sz="1300" i="1" dirty="0">
                <a:solidFill>
                  <a:srgbClr val="3F3F3F">
                    <a:lumMod val="60000"/>
                    <a:lumOff val="40000"/>
                  </a:srgbClr>
                </a:solidFill>
              </a:rPr>
              <a:t>Prepared for: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2715496" y="6598153"/>
            <a:ext cx="6012871" cy="3124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715491" y="5177120"/>
            <a:ext cx="11865" cy="14210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2715491" y="5177117"/>
            <a:ext cx="2308796" cy="10354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1" spcCol="163227" rtlCol="0" anchor="t"/>
          <a:lstStyle/>
          <a:p>
            <a:pPr algn="ctr" defTabSz="909326"/>
            <a:endParaRPr lang="en-US" sz="1300" i="1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81" y="5372692"/>
            <a:ext cx="1987543" cy="578403"/>
          </a:xfrm>
          <a:prstGeom prst="rect">
            <a:avLst/>
          </a:prstGeom>
        </p:spPr>
      </p:pic>
      <p:sp>
        <p:nvSpPr>
          <p:cNvPr id="3" name="Diagonal Stripe 2"/>
          <p:cNvSpPr/>
          <p:nvPr userDrawn="1"/>
        </p:nvSpPr>
        <p:spPr>
          <a:xfrm>
            <a:off x="0" y="0"/>
            <a:ext cx="1676400" cy="1524000"/>
          </a:xfrm>
          <a:prstGeom prst="diagStrip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" descr="C:\Users\ETaylor\Desktop\three_arrows_shiny_blue_leader_1600_clr.png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8" r="18530" b="35560"/>
          <a:stretch/>
        </p:blipFill>
        <p:spPr bwMode="auto">
          <a:xfrm>
            <a:off x="0" y="1219200"/>
            <a:ext cx="2727356" cy="53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3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 lIns="0" tIns="0" rIns="0" bIns="0" anchor="ctr"/>
          <a:lstStyle>
            <a:lvl1pPr marL="312528" indent="-312528" defTabSz="410751"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1pPr>
            <a:lvl2pPr marL="625056" indent="-312528" defTabSz="410751">
              <a:spcBef>
                <a:spcPts val="2953"/>
              </a:spcBef>
              <a:buSzPct val="75000"/>
              <a:buFontTx/>
              <a:buChar char="•"/>
              <a:defRPr sz="2500">
                <a:latin typeface="+mn-lt"/>
                <a:ea typeface="+mn-ea"/>
                <a:cs typeface="+mn-cs"/>
                <a:sym typeface="Helvetica Light"/>
              </a:defRPr>
            </a:lvl2pPr>
            <a:lvl3pPr marL="937584" indent="-312528" defTabSz="410751"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3pPr>
            <a:lvl4pPr marL="1250112" indent="-312528" defTabSz="410751">
              <a:spcBef>
                <a:spcPts val="2953"/>
              </a:spcBef>
              <a:buSzPct val="75000"/>
              <a:buFontTx/>
              <a:buChar char="•"/>
              <a:defRPr sz="2500">
                <a:latin typeface="+mn-lt"/>
                <a:ea typeface="+mn-ea"/>
                <a:cs typeface="+mn-cs"/>
                <a:sym typeface="Helvetica Light"/>
              </a:defRPr>
            </a:lvl4pPr>
            <a:lvl5pPr marL="1562640" indent="-312528" defTabSz="410751">
              <a:spcBef>
                <a:spcPts val="2953"/>
              </a:spcBef>
              <a:buSzPct val="75000"/>
              <a:buFontTx/>
              <a:buChar char="•"/>
              <a:defRPr sz="25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44" y="980729"/>
            <a:ext cx="7920880" cy="432048"/>
          </a:xfrm>
          <a:prstGeom prst="rect">
            <a:avLst/>
          </a:prstGeom>
        </p:spPr>
        <p:txBody>
          <a:bodyPr/>
          <a:lstStyle>
            <a:lvl1pPr>
              <a:defRPr sz="2000" u="none" baseline="0">
                <a:uFill>
                  <a:solidFill>
                    <a:schemeClr val="accent2"/>
                  </a:solidFill>
                </a:u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744" y="1412776"/>
            <a:ext cx="7920880" cy="36004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8832" y="560572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Date:</a:t>
            </a:r>
          </a:p>
          <a:p>
            <a:r>
              <a:rPr lang="en-US" sz="1200" dirty="0" smtClean="0"/>
              <a:t>info@lifesciencedynamics.com 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14791" y="5333575"/>
            <a:ext cx="1232272" cy="27432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XXXX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1186325" y="5606081"/>
            <a:ext cx="1873250" cy="231775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Enter Date Here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23050" y="5333575"/>
            <a:ext cx="1296144" cy="274320"/>
          </a:xfrm>
          <a:prstGeom prst="rect">
            <a:avLst/>
          </a:prstGeom>
          <a:noFill/>
        </p:spPr>
        <p:txBody>
          <a:bodyPr wrap="square" rIns="0" rtlCol="0" anchor="b" anchorCtr="0">
            <a:spAutoFit/>
          </a:bodyPr>
          <a:lstStyle/>
          <a:p>
            <a:r>
              <a:rPr lang="en-US" sz="1200" b="1" dirty="0" smtClean="0"/>
              <a:t>Project Code: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5" y="4509120"/>
            <a:ext cx="808484" cy="8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6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2264" y="1280160"/>
            <a:ext cx="82296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level0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7798" y="241913"/>
            <a:ext cx="6707874" cy="73727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u="none" baseline="0">
                <a:uFill>
                  <a:solidFill>
                    <a:schemeClr val="accent2"/>
                  </a:solidFill>
                </a:u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1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883091"/>
          </a:xfrm>
          <a:prstGeom prst="rect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5883091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277095" y="5748622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1273" y="5334000"/>
            <a:ext cx="7827818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9818" y="5666975"/>
            <a:ext cx="7605145" cy="436634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r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4638"/>
            <a:ext cx="1636776" cy="27657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16081" y="6535831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3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0" y="5010150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277095" y="4875681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1273" y="4495800"/>
            <a:ext cx="7827818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3946" y="4800600"/>
            <a:ext cx="7605145" cy="436634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r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16081" y="6535831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0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0" y="5010150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19050"/>
            <a:ext cx="9144000" cy="5010150"/>
          </a:xfrm>
          <a:prstGeom prst="rect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31273" y="4495800"/>
            <a:ext cx="7827818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277095" y="4875681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9818" y="4794034"/>
            <a:ext cx="7605145" cy="436634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r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pic>
        <p:nvPicPr>
          <p:cNvPr id="7" name="Picture 6" descr="C:\Users\ETaylor\Desktop\horiz_bk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b="85417"/>
          <a:stretch/>
        </p:blipFill>
        <p:spPr bwMode="invGray">
          <a:xfrm>
            <a:off x="-2959" y="6694714"/>
            <a:ext cx="9144000" cy="1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8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34109" cy="71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12694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277095" y="578225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endCxn id="17" idx="1"/>
          </p:cNvCxnSpPr>
          <p:nvPr userDrawn="1"/>
        </p:nvCxnSpPr>
        <p:spPr bwMode="gray">
          <a:xfrm>
            <a:off x="0" y="6589059"/>
            <a:ext cx="8516081" cy="22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31273" y="228600"/>
            <a:ext cx="782781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69861" y="544606"/>
            <a:ext cx="7481455" cy="336176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1295402"/>
            <a:ext cx="8534400" cy="5031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210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34109" cy="71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12694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277095" y="578225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endCxn id="17" idx="1"/>
          </p:cNvCxnSpPr>
          <p:nvPr userDrawn="1"/>
        </p:nvCxnSpPr>
        <p:spPr bwMode="gray">
          <a:xfrm>
            <a:off x="0" y="6589059"/>
            <a:ext cx="8516081" cy="22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31273" y="228600"/>
            <a:ext cx="782781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69861" y="544606"/>
            <a:ext cx="7481455" cy="336176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302454"/>
          </a:xfrm>
          <a:prstGeom prst="rect">
            <a:avLst/>
          </a:prstGeom>
          <a:solidFill>
            <a:schemeClr val="bg1">
              <a:alpha val="40000"/>
            </a:schemeClr>
          </a:solidFill>
          <a:scene3d>
            <a:camera prst="orthographicFront"/>
            <a:lightRig rig="flat" dir="t"/>
          </a:scene3d>
        </p:spPr>
      </p:pic>
    </p:spTree>
    <p:extLst>
      <p:ext uri="{BB962C8B-B14F-4D97-AF65-F5344CB8AC3E}">
        <p14:creationId xmlns:p14="http://schemas.microsoft.com/office/powerpoint/2010/main" val="36003522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34109" cy="71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77095" y="578225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12694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 userDrawn="1"/>
        </p:nvCxnSpPr>
        <p:spPr bwMode="gray">
          <a:xfrm>
            <a:off x="0" y="6589059"/>
            <a:ext cx="8516081" cy="22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34109" cy="71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12694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277095" y="578225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endCxn id="17" idx="1"/>
          </p:cNvCxnSpPr>
          <p:nvPr userDrawn="1"/>
        </p:nvCxnSpPr>
        <p:spPr bwMode="gray">
          <a:xfrm>
            <a:off x="0" y="6589059"/>
            <a:ext cx="8516081" cy="22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31273" y="228600"/>
            <a:ext cx="782781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69861" y="544606"/>
            <a:ext cx="7481455" cy="336176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53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2"/>
            <a:ext cx="8534400" cy="5031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6200" y="6629403"/>
            <a:ext cx="304800" cy="152399"/>
          </a:xfrm>
          <a:prstGeom prst="rect">
            <a:avLst/>
          </a:prstGeom>
        </p:spPr>
        <p:txBody>
          <a:bodyPr/>
          <a:lstStyle/>
          <a:p>
            <a:fld id="{B882583F-3E03-A548-8950-29975A9557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304800" y="6345759"/>
            <a:ext cx="8534400" cy="2051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169823" indent="-169823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Font typeface="Wingdings" charset="2"/>
              <a:buAutoNum type="arabicPlain"/>
              <a:tabLst>
                <a:tab pos="169823" algn="l"/>
              </a:tabLst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057400" y="6629403"/>
            <a:ext cx="5029200" cy="15239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1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1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6" r:id="rId5"/>
    <p:sldLayoutId id="2147483679" r:id="rId6"/>
    <p:sldLayoutId id="2147483669" r:id="rId7"/>
    <p:sldLayoutId id="2147483680" r:id="rId8"/>
    <p:sldLayoutId id="2147483672" r:id="rId9"/>
    <p:sldLayoutId id="2147483673" r:id="rId10"/>
    <p:sldLayoutId id="2147483676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0932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994" indent="-340994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820" indent="-284160" algn="l" defTabSz="909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9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319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977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644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302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62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629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69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326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85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648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311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974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638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294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1.jpg@01D143BA.C87FC5D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Industry / Agency Relationships</a:t>
            </a:r>
            <a:endParaRPr lang="en-US" sz="3200" dirty="0"/>
          </a:p>
        </p:txBody>
      </p:sp>
      <p:sp>
        <p:nvSpPr>
          <p:cNvPr id="8" name="Subtitle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b="1" dirty="0" smtClean="0"/>
              <a:t>February 2015</a:t>
            </a:r>
            <a:endParaRPr lang="en-GB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10200" y="5410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 DELANEY" panose="02000000000000000000" pitchFamily="2" charset="0"/>
              </a:rPr>
              <a:t>Panel discussion with Industry participants</a:t>
            </a:r>
            <a:endParaRPr lang="en-US" dirty="0"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725893"/>
            <a:ext cx="804684" cy="6610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33542" y="2819400"/>
            <a:ext cx="5735938" cy="369332"/>
          </a:xfrm>
          <a:prstGeom prst="rect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645" y="539900"/>
            <a:ext cx="7481455" cy="336176"/>
          </a:xfrm>
        </p:spPr>
        <p:txBody>
          <a:bodyPr/>
          <a:lstStyle/>
          <a:p>
            <a:r>
              <a:rPr lang="en-GB" dirty="0" smtClean="0"/>
              <a:t>Increased cost pressures on the Pharmaceutical Industry</a:t>
            </a:r>
            <a:br>
              <a:rPr lang="en-GB" dirty="0" smtClean="0"/>
            </a:br>
            <a:r>
              <a:rPr lang="en-GB" dirty="0" smtClean="0"/>
              <a:t>have changed Industry/Agency </a:t>
            </a:r>
            <a:r>
              <a:rPr lang="en-GB" dirty="0"/>
              <a:t>R</a:t>
            </a:r>
            <a:r>
              <a:rPr lang="en-GB" dirty="0" smtClean="0"/>
              <a:t>elationships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75583" y="1544783"/>
            <a:ext cx="45720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en-US" sz="1400" b="1" dirty="0"/>
              <a:t>Increasing Pharma Cost </a:t>
            </a:r>
            <a:r>
              <a:rPr lang="en-US" sz="1400" b="1" dirty="0" smtClean="0"/>
              <a:t>Pressures: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Industry lay-offs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Consolidations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Cost </a:t>
            </a:r>
            <a:r>
              <a:rPr lang="en-US" sz="1400" dirty="0"/>
              <a:t>reduction </a:t>
            </a:r>
            <a:r>
              <a:rPr lang="en-US" sz="1400" dirty="0" smtClean="0"/>
              <a:t>initiatives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819400" y="2819400"/>
            <a:ext cx="331283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Cost pressure impact on agencies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407077" y="3211592"/>
            <a:ext cx="530943" cy="443746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560010" y="3770310"/>
            <a:ext cx="876785" cy="487098"/>
            <a:chOff x="1219634" y="3925987"/>
            <a:chExt cx="876785" cy="48709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634" y="3925987"/>
              <a:ext cx="313908" cy="48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36" y="4033480"/>
              <a:ext cx="342083" cy="27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5400000">
              <a:off x="1500638" y="4146676"/>
              <a:ext cx="259080" cy="457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Down Arrow 13"/>
          <p:cNvSpPr/>
          <p:nvPr/>
        </p:nvSpPr>
        <p:spPr>
          <a:xfrm>
            <a:off x="6860031" y="3200400"/>
            <a:ext cx="530943" cy="443746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4287646" y="3211592"/>
            <a:ext cx="530943" cy="443746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8403" y="4386173"/>
            <a:ext cx="2520000" cy="160043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Fewer Big Pharma Customers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Decreased budgets results in fewer customers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3301583" y="4386173"/>
            <a:ext cx="25200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Increased frequency of </a:t>
            </a:r>
            <a:r>
              <a:rPr lang="en-US" sz="1400" b="1" i="1" dirty="0" smtClean="0"/>
              <a:t>prime agency relationships</a:t>
            </a:r>
            <a:endParaRPr lang="en-US" sz="1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Agreed cost structure &amp; </a:t>
            </a:r>
            <a:r>
              <a:rPr lang="en-US" sz="1400" dirty="0" smtClean="0"/>
              <a:t>discounts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Agency </a:t>
            </a:r>
            <a:r>
              <a:rPr lang="en-US" sz="1400" dirty="0"/>
              <a:t>lock-in, lock-out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74496" y="4386173"/>
            <a:ext cx="25200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Decreased acceptance of premium pricing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Pharma are more price sensitive and are likely to work with more cost effective options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403" y="6145559"/>
            <a:ext cx="765609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1400" dirty="0"/>
              <a:t>Pricing, strategic, and BD research maintaining high margins?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25" y="1609085"/>
            <a:ext cx="759916" cy="7599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30" y="3722175"/>
            <a:ext cx="921773" cy="6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544108" y="4743886"/>
            <a:ext cx="3024336" cy="16338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543944" y="1700808"/>
            <a:ext cx="3024336" cy="14999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31540" y="1700808"/>
            <a:ext cx="3024336" cy="1503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31540" y="4691434"/>
            <a:ext cx="3024336" cy="16862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agencies </a:t>
            </a:r>
            <a:r>
              <a:rPr lang="en-US" dirty="0" smtClean="0"/>
              <a:t>establish </a:t>
            </a:r>
            <a:r>
              <a:rPr lang="en-US" dirty="0"/>
              <a:t>new relationships with new </a:t>
            </a:r>
            <a:r>
              <a:rPr lang="en-US" dirty="0" smtClean="0"/>
              <a:t>customers and keep relationships with old ones?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1872" y="4725144"/>
            <a:ext cx="298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Differentiate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Avoid </a:t>
            </a:r>
            <a:r>
              <a:rPr lang="en-US" sz="1200" dirty="0"/>
              <a:t>“full service” as the driver of the initial </a:t>
            </a:r>
            <a:r>
              <a:rPr lang="en-US" sz="1200" dirty="0" smtClean="0"/>
              <a:t>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Better </a:t>
            </a:r>
            <a:r>
              <a:rPr lang="en-US" sz="1200" dirty="0"/>
              <a:t>methodologies; Different yet relevant methodologies;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775718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Positioning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Keep the “A” </a:t>
            </a:r>
            <a:r>
              <a:rPr lang="en-US" sz="1200" dirty="0" smtClean="0"/>
              <a:t>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Increased </a:t>
            </a:r>
            <a:r>
              <a:rPr lang="en-US" sz="1200" dirty="0"/>
              <a:t>price but not increased margins generally accepted and often preferred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590149" y="1727520"/>
            <a:ext cx="2952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Offering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“Lunch &amp; Learns” as opposed to capabilities </a:t>
            </a:r>
            <a:r>
              <a:rPr lang="en-US" sz="1200" dirty="0" smtClean="0"/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Avoid </a:t>
            </a:r>
            <a:r>
              <a:rPr lang="en-US" sz="1200" dirty="0"/>
              <a:t>over- or under-selling methodologies, even to inexperienced customers (e.g., segmentation example)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0440" y="4746495"/>
            <a:ext cx="295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Aggressively </a:t>
            </a:r>
            <a:r>
              <a:rPr lang="en-US" sz="1200" dirty="0"/>
              <a:t>identify &amp; meet new customers: Emerging </a:t>
            </a:r>
            <a:r>
              <a:rPr lang="en-US" sz="1200" dirty="0" smtClean="0"/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Attend </a:t>
            </a:r>
            <a:r>
              <a:rPr lang="en-US" sz="1200" dirty="0"/>
              <a:t>and support Professional </a:t>
            </a:r>
            <a:r>
              <a:rPr lang="en-US" sz="1200" dirty="0" smtClean="0"/>
              <a:t>Associations to capture </a:t>
            </a:r>
            <a:r>
              <a:rPr lang="en-US" sz="1200" dirty="0"/>
              <a:t>client time and build strong personal relationships</a:t>
            </a:r>
          </a:p>
        </p:txBody>
      </p:sp>
      <p:sp>
        <p:nvSpPr>
          <p:cNvPr id="17" name="Down Arrow 16"/>
          <p:cNvSpPr/>
          <p:nvPr/>
        </p:nvSpPr>
        <p:spPr>
          <a:xfrm rot="18279282">
            <a:off x="3413045" y="3121035"/>
            <a:ext cx="504056" cy="254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 rot="7939018">
            <a:off x="5178077" y="4468365"/>
            <a:ext cx="504056" cy="254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 rot="3398062">
            <a:off x="5121426" y="3120240"/>
            <a:ext cx="504056" cy="254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13902287">
            <a:off x="3404985" y="4427153"/>
            <a:ext cx="504056" cy="254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81" y="3269175"/>
            <a:ext cx="1221727" cy="12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1876723"/>
            <a:ext cx="68025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additional information, please contact: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rush Script Std" panose="00000600000000000000" pitchFamily="50" charset="0"/>
                <a:cs typeface="Times New Roman" panose="02020603050405020304" pitchFamily="18" charset="0"/>
              </a:rPr>
              <a:t>Stephen Murdock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CharlesView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Solutions, LLC</a:t>
            </a:r>
          </a:p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innovative, independent market research 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consultancy</a:t>
            </a:r>
          </a:p>
          <a:p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508-417-7575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stephen.murdock@charlesview.solutions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 www.charlesviewsolutions.com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 descr="cid:image001.jpg@01D143BA.C87FC5D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4961511" cy="838200"/>
          </a:xfrm>
          <a:prstGeom prst="rect">
            <a:avLst/>
          </a:prstGeom>
          <a:solidFill>
            <a:srgbClr val="33CCFF"/>
          </a:solidFill>
        </p:spPr>
      </p:pic>
    </p:spTree>
    <p:extLst>
      <p:ext uri="{BB962C8B-B14F-4D97-AF65-F5344CB8AC3E}">
        <p14:creationId xmlns:p14="http://schemas.microsoft.com/office/powerpoint/2010/main" val="12892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226</Words>
  <Application>Microsoft Office PowerPoint</Application>
  <PresentationFormat>On-screen Show (4:3)</PresentationFormat>
  <Paragraphs>40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 DELANEY</vt:lpstr>
      <vt:lpstr>Arial</vt:lpstr>
      <vt:lpstr>Brush Script Std</vt:lpstr>
      <vt:lpstr>Calibri</vt:lpstr>
      <vt:lpstr>Helvetica Light</vt:lpstr>
      <vt:lpstr>Times New Roman</vt:lpstr>
      <vt:lpstr>Wingdings</vt:lpstr>
      <vt:lpstr>Office Theme</vt:lpstr>
      <vt:lpstr>Industry / Agency Relationships</vt:lpstr>
      <vt:lpstr>Increased cost pressures on the Pharmaceutical Industry have changed Industry/Agency Relationships</vt:lpstr>
      <vt:lpstr>How can agencies establish new relationships with new customers and keep relationships with old ones?</vt:lpstr>
      <vt:lpstr>PowerPoint Presentation</vt:lpstr>
    </vt:vector>
  </TitlesOfParts>
  <Company>MarketVision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Assessment New Prod Hypogonadism</dc:title>
  <dc:creator>Steve Murdock</dc:creator>
  <cp:lastModifiedBy>Stephen Murdock</cp:lastModifiedBy>
  <cp:revision>398</cp:revision>
  <cp:lastPrinted>2015-07-07T13:48:40Z</cp:lastPrinted>
  <dcterms:created xsi:type="dcterms:W3CDTF">2015-06-01T12:41:41Z</dcterms:created>
  <dcterms:modified xsi:type="dcterms:W3CDTF">2016-01-02T03:12:04Z</dcterms:modified>
</cp:coreProperties>
</file>